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734" r:id="rId2"/>
  </p:sldMasterIdLst>
  <p:sldIdLst>
    <p:sldId id="256" r:id="rId3"/>
    <p:sldId id="259" r:id="rId4"/>
    <p:sldId id="260" r:id="rId5"/>
    <p:sldId id="289" r:id="rId6"/>
    <p:sldId id="290" r:id="rId7"/>
    <p:sldId id="29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56A85"/>
    <a:srgbClr val="D5A97D"/>
    <a:srgbClr val="1B222B"/>
    <a:srgbClr val="CCCC00"/>
    <a:srgbClr val="C89058"/>
    <a:srgbClr val="996633"/>
    <a:srgbClr val="3E1F00"/>
    <a:srgbClr val="13181F"/>
    <a:srgbClr val="FFFFFF"/>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3056" autoAdjust="0"/>
  </p:normalViewPr>
  <p:slideViewPr>
    <p:cSldViewPr snapToGrid="0" snapToObjects="1">
      <p:cViewPr>
        <p:scale>
          <a:sx n="100" d="100"/>
          <a:sy n="100" d="100"/>
        </p:scale>
        <p:origin x="-702"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030700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Click to edit Master title style</a:t>
            </a:r>
            <a:endParaRPr lang="es-ES_tradnl"/>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05572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s-ES" smtClean="0"/>
              <a:t>Click to edit Master title style</a:t>
            </a:r>
            <a:endParaRPr lang="es-ES_tradnl"/>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087831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s-ES" smtClean="0"/>
              <a:t>Click to edit Master title style</a:t>
            </a:r>
            <a:endParaRPr lang="es-ES_tradnl"/>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6473468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s-ES" smtClean="0"/>
              <a:t>Click to edit Master title style</a:t>
            </a:r>
            <a:endParaRPr lang="es-ES_tradnl"/>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Click to edit Master subtitle style</a:t>
            </a:r>
            <a:endParaRPr lang="es-ES_tradnl"/>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97572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s-ES" smtClean="0"/>
              <a:t>Click to edit Master title style</a:t>
            </a:r>
            <a:endParaRPr lang="es-ES_tradnl"/>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55283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s-ES" smtClean="0"/>
              <a:t>Click to edit Master title style</a:t>
            </a:r>
            <a:endParaRPr lang="es-ES_tradnl"/>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7151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s-ES" smtClean="0"/>
              <a:t>Click to edit Master title style</a:t>
            </a:r>
            <a:endParaRPr lang="es-ES_tradnl"/>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57704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s-ES" smtClean="0"/>
              <a:t>Click to edit Master title style</a:t>
            </a:r>
            <a:endParaRPr lang="es-ES_tradnl"/>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16500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s-ES" smtClean="0"/>
              <a:t>Click to edit Master title style</a:t>
            </a:r>
            <a:endParaRPr lang="es-ES_tradnl"/>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156475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81419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Click to edit Master title style</a:t>
            </a:r>
            <a:endParaRPr lang="es-ES_tradnl"/>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endParaRPr lang="es-ES_tradnl"/>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F28D935D-AB30-394C-BA2C-2E90A53B795B}" type="datetimeFigureOut">
              <a:rPr lang="es-ES_tradnl" smtClean="0"/>
              <a:pPr/>
              <a:t>22/11/2018</a:t>
            </a:fld>
            <a:endParaRPr lang="es-ES_tradnl"/>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A987C45C-D6AD-6C49-AB59-0AC91D94C3BB}" type="slidenum">
              <a:rPr lang="es-ES_tradnl" smtClean="0"/>
              <a:pPr/>
              <a:t>‹Nº›</a:t>
            </a:fld>
            <a:endParaRPr lang="es-ES_tradnl"/>
          </a:p>
        </p:txBody>
      </p:sp>
    </p:spTree>
    <p:extLst>
      <p:ext uri="{BB962C8B-B14F-4D97-AF65-F5344CB8AC3E}">
        <p14:creationId xmlns:p14="http://schemas.microsoft.com/office/powerpoint/2010/main" xmlns="" val="357699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1.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843023" y="3198215"/>
            <a:ext cx="5457954" cy="1119932"/>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3867665" y="1050196"/>
            <a:ext cx="1408670" cy="2282198"/>
          </a:xfrm>
          <a:prstGeom prst="rect">
            <a:avLst/>
          </a:prstGeom>
          <a:effectLst>
            <a:outerShdw blurRad="50800" dist="38100" dir="2700000" algn="tl" rotWithShape="0">
              <a:schemeClr val="bg1">
                <a:lumMod val="75000"/>
                <a:alpha val="53000"/>
              </a:schemeClr>
            </a:outerShdw>
          </a:effectLst>
        </p:spPr>
      </p:pic>
      <p:cxnSp>
        <p:nvCxnSpPr>
          <p:cNvPr id="10" name="Straight Connector 9"/>
          <p:cNvCxnSpPr/>
          <p:nvPr userDrawn="1"/>
        </p:nvCxnSpPr>
        <p:spPr>
          <a:xfrm flipH="1">
            <a:off x="1099102" y="4391223"/>
            <a:ext cx="6945797" cy="0"/>
          </a:xfrm>
          <a:prstGeom prst="line">
            <a:avLst/>
          </a:prstGeom>
          <a:ln>
            <a:solidFill>
              <a:srgbClr val="2E170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5835" y="3236316"/>
            <a:ext cx="9144000" cy="485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728750063"/>
      </p:ext>
    </p:extLst>
  </p:cSld>
  <p:clrMap bg1="lt1" tx1="dk1" bg2="lt2" tx2="dk2" accent1="accent1" accent2="accent2" accent3="accent3" accent4="accent4" accent5="accent5" accent6="accent6" hlink="hlink" folHlink="folHlink"/>
  <p:sldLayoutIdLst>
    <p:sldLayoutId id="2147483733" r:id="rId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3797480" y="5720057"/>
            <a:ext cx="3757382" cy="770987"/>
          </a:xfrm>
          <a:prstGeom prst="rect">
            <a:avLst/>
          </a:prstGeom>
        </p:spPr>
      </p:pic>
      <p:pic>
        <p:nvPicPr>
          <p:cNvPr id="7" name="Picture 6"/>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7711865" y="5070763"/>
            <a:ext cx="952893" cy="1543793"/>
          </a:xfrm>
          <a:prstGeom prst="rect">
            <a:avLst/>
          </a:prstGeom>
          <a:effectLst>
            <a:outerShdw blurRad="50800" dist="38100" dir="2700000" algn="tl" rotWithShape="0">
              <a:schemeClr val="bg1">
                <a:lumMod val="75000"/>
                <a:alpha val="53000"/>
              </a:schemeClr>
            </a:outerShdw>
          </a:effectLst>
        </p:spPr>
      </p:pic>
      <p:cxnSp>
        <p:nvCxnSpPr>
          <p:cNvPr id="10" name="Straight Connector 9"/>
          <p:cNvCxnSpPr/>
          <p:nvPr userDrawn="1"/>
        </p:nvCxnSpPr>
        <p:spPr>
          <a:xfrm flipH="1">
            <a:off x="500032" y="6318873"/>
            <a:ext cx="6945797" cy="0"/>
          </a:xfrm>
          <a:prstGeom prst="line">
            <a:avLst/>
          </a:prstGeom>
          <a:ln>
            <a:solidFill>
              <a:srgbClr val="2E1700"/>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15">
            <a:extLst>
              <a:ext uri="{28A0092B-C50C-407E-A947-70E740481C1C}">
                <a14:useLocalDpi xmlns:a14="http://schemas.microsoft.com/office/drawing/2010/main" xmlns="" val="0"/>
              </a:ext>
            </a:extLst>
          </a:blip>
          <a:srcRect b="48495"/>
          <a:stretch/>
        </p:blipFill>
        <p:spPr>
          <a:xfrm>
            <a:off x="416226" y="468051"/>
            <a:ext cx="3324500" cy="351347"/>
          </a:xfrm>
          <a:prstGeom prst="rect">
            <a:avLst/>
          </a:prstGeom>
        </p:spPr>
      </p:pic>
      <p:sp>
        <p:nvSpPr>
          <p:cNvPr id="6" name="5 Rectángulo"/>
          <p:cNvSpPr/>
          <p:nvPr userDrawn="1"/>
        </p:nvSpPr>
        <p:spPr>
          <a:xfrm>
            <a:off x="0" y="468051"/>
            <a:ext cx="9144000" cy="351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131733115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068442" y="4391223"/>
            <a:ext cx="6945797" cy="0"/>
          </a:xfrm>
          <a:prstGeom prst="line">
            <a:avLst/>
          </a:prstGeom>
          <a:ln>
            <a:solidFill>
              <a:srgbClr val="7A0101"/>
            </a:solidFill>
          </a:ln>
        </p:spPr>
        <p:style>
          <a:lnRef idx="1">
            <a:schemeClr val="accent1"/>
          </a:lnRef>
          <a:fillRef idx="0">
            <a:schemeClr val="accent1"/>
          </a:fillRef>
          <a:effectRef idx="0">
            <a:schemeClr val="accent1"/>
          </a:effectRef>
          <a:fontRef idx="minor">
            <a:schemeClr val="tx1"/>
          </a:fontRef>
        </p:style>
      </p:cxnSp>
      <p:sp>
        <p:nvSpPr>
          <p:cNvPr id="5" name="4 Rectángulo"/>
          <p:cNvSpPr/>
          <p:nvPr/>
        </p:nvSpPr>
        <p:spPr>
          <a:xfrm>
            <a:off x="1068442" y="4391223"/>
            <a:ext cx="6945798" cy="954107"/>
          </a:xfrm>
          <a:prstGeom prst="rect">
            <a:avLst/>
          </a:prstGeom>
        </p:spPr>
        <p:txBody>
          <a:bodyPr wrap="square">
            <a:spAutoFit/>
          </a:bodyPr>
          <a:lstStyle/>
          <a:p>
            <a:pPr algn="ctr"/>
            <a:r>
              <a:rPr lang="es-MX" sz="2800" b="1" dirty="0" smtClean="0">
                <a:latin typeface="Lato" pitchFamily="34" charset="0"/>
                <a:cs typeface="Lato" pitchFamily="34" charset="0"/>
              </a:rPr>
              <a:t>REFORZAMIENTO DE ESTRUCTURA</a:t>
            </a:r>
          </a:p>
          <a:p>
            <a:pPr algn="ctr"/>
            <a:r>
              <a:rPr lang="es-MX" sz="2800" b="1" dirty="0" smtClean="0">
                <a:latin typeface="Lato" pitchFamily="34" charset="0"/>
                <a:cs typeface="Lato" pitchFamily="34" charset="0"/>
              </a:rPr>
              <a:t>ORGANIZACIONAL</a:t>
            </a:r>
            <a:endParaRPr lang="es-MX" sz="2000" b="1" dirty="0" smtClean="0">
              <a:latin typeface="Lato" pitchFamily="34" charset="0"/>
              <a:cs typeface="Lato" pitchFamily="34" charset="0"/>
            </a:endParaRPr>
          </a:p>
        </p:txBody>
      </p:sp>
    </p:spTree>
    <p:extLst>
      <p:ext uri="{BB962C8B-B14F-4D97-AF65-F5344CB8AC3E}">
        <p14:creationId xmlns:p14="http://schemas.microsoft.com/office/powerpoint/2010/main" xmlns="" val="95882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933575" y="2085975"/>
            <a:ext cx="5324475" cy="1569660"/>
          </a:xfrm>
          <a:prstGeom prst="rect">
            <a:avLst/>
          </a:prstGeom>
          <a:noFill/>
        </p:spPr>
        <p:txBody>
          <a:bodyPr wrap="square" rtlCol="0">
            <a:spAutoFit/>
          </a:bodyPr>
          <a:lstStyle/>
          <a:p>
            <a:pPr>
              <a:buFont typeface="Arial" pitchFamily="34" charset="0"/>
              <a:buChar char="•"/>
            </a:pPr>
            <a:r>
              <a:rPr lang="es-MX" sz="3200" dirty="0" smtClean="0"/>
              <a:t> Nuevo Sistema de Justicia Penal</a:t>
            </a:r>
          </a:p>
          <a:p>
            <a:pPr>
              <a:buFont typeface="Arial" pitchFamily="34" charset="0"/>
              <a:buChar char="•"/>
            </a:pPr>
            <a:r>
              <a:rPr lang="es-MX" sz="3200" dirty="0" smtClean="0"/>
              <a:t> Juzgados Familiares</a:t>
            </a:r>
          </a:p>
        </p:txBody>
      </p:sp>
      <p:sp>
        <p:nvSpPr>
          <p:cNvPr id="6" name="5 CuadroTexto"/>
          <p:cNvSpPr txBox="1"/>
          <p:nvPr/>
        </p:nvSpPr>
        <p:spPr>
          <a:xfrm>
            <a:off x="1695450" y="1016286"/>
            <a:ext cx="5114925" cy="584775"/>
          </a:xfrm>
          <a:prstGeom prst="rect">
            <a:avLst/>
          </a:prstGeom>
          <a:noFill/>
        </p:spPr>
        <p:txBody>
          <a:bodyPr wrap="square" rtlCol="0">
            <a:spAutoFit/>
          </a:bodyPr>
          <a:lstStyle/>
          <a:p>
            <a:r>
              <a:rPr lang="es-MX" sz="3200" b="1" dirty="0" smtClean="0"/>
              <a:t>ESTRUCTURAS A REFORZAR</a:t>
            </a:r>
            <a:endParaRPr lang="es-MX"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47700"/>
            <a:ext cx="7886700" cy="581025"/>
          </a:xfrm>
        </p:spPr>
        <p:txBody>
          <a:bodyPr/>
          <a:lstStyle/>
          <a:p>
            <a:r>
              <a:rPr lang="es-MX" b="1" i="1" dirty="0" smtClean="0">
                <a:solidFill>
                  <a:schemeClr val="accent2">
                    <a:lumMod val="75000"/>
                  </a:schemeClr>
                </a:solidFill>
              </a:rPr>
              <a:t>Nuevo Sistema de Justicia Penal</a:t>
            </a:r>
            <a:endParaRPr lang="es-MX" b="1" i="1" dirty="0">
              <a:solidFill>
                <a:schemeClr val="accent2">
                  <a:lumMod val="75000"/>
                </a:schemeClr>
              </a:solidFill>
            </a:endParaRPr>
          </a:p>
        </p:txBody>
      </p:sp>
      <p:sp>
        <p:nvSpPr>
          <p:cNvPr id="16" name="15 CuadroTexto"/>
          <p:cNvSpPr txBox="1"/>
          <p:nvPr/>
        </p:nvSpPr>
        <p:spPr>
          <a:xfrm>
            <a:off x="457200" y="6110674"/>
            <a:ext cx="2333628" cy="276999"/>
          </a:xfrm>
          <a:prstGeom prst="rect">
            <a:avLst/>
          </a:prstGeom>
          <a:noFill/>
        </p:spPr>
        <p:txBody>
          <a:bodyPr wrap="square" rtlCol="0">
            <a:spAutoFit/>
          </a:bodyPr>
          <a:lstStyle/>
          <a:p>
            <a:r>
              <a:rPr lang="es-MX" sz="1200" dirty="0" smtClean="0"/>
              <a:t>*Al 31 de julio de 2018</a:t>
            </a:r>
            <a:endParaRPr lang="es-MX" sz="1200" dirty="0"/>
          </a:p>
        </p:txBody>
      </p:sp>
      <p:sp>
        <p:nvSpPr>
          <p:cNvPr id="9" name="8 CuadroTexto"/>
          <p:cNvSpPr txBox="1"/>
          <p:nvPr/>
        </p:nvSpPr>
        <p:spPr>
          <a:xfrm>
            <a:off x="1152525" y="1476375"/>
            <a:ext cx="6543675" cy="3970318"/>
          </a:xfrm>
          <a:prstGeom prst="rect">
            <a:avLst/>
          </a:prstGeom>
          <a:noFill/>
        </p:spPr>
        <p:txBody>
          <a:bodyPr wrap="square" rtlCol="0">
            <a:spAutoFit/>
          </a:bodyPr>
          <a:lstStyle/>
          <a:p>
            <a:pPr algn="just"/>
            <a:r>
              <a:rPr lang="es-MX" dirty="0" smtClean="0"/>
              <a:t>En el año 2010 que inicio el Nuevo Sistema de Justicia Penal de Mexicali, se proyectó determinada cantidad de personal para atender la demanda de solicitudes, demanda que se estimaba no crecería mas del 3% de los asuntos que atiende el Poder Judicial, ya que por la naturaleza de este sistema el resto se resolvería con mecanismos alternos.</a:t>
            </a:r>
          </a:p>
          <a:p>
            <a:pPr algn="just"/>
            <a:r>
              <a:rPr lang="es-MX" dirty="0" smtClean="0"/>
              <a:t>Del año 2010 al 2013 no se sobrepasó el 3% de crecimiento, sin embargo a partir del 2014 el incremento ha sido gradual, terminando en 2018 en un crecimiento del 11% en relación al total de los asuntos, lo que representa un 200% más de lo planeados por el Poder Judicial del Estado que recibiría en asuntos judicializados. Crecimiento desproporcionado para cualquier planeación, si no se crece con los insumos llamados indispensables para el desarrollo de las audiencias como lo son Jueces y los auxiliares de los mismos.</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47700"/>
            <a:ext cx="7886700" cy="581025"/>
          </a:xfrm>
        </p:spPr>
        <p:txBody>
          <a:bodyPr/>
          <a:lstStyle/>
          <a:p>
            <a:r>
              <a:rPr lang="es-MX" b="1" i="1" dirty="0" smtClean="0">
                <a:solidFill>
                  <a:schemeClr val="accent2">
                    <a:lumMod val="75000"/>
                  </a:schemeClr>
                </a:solidFill>
              </a:rPr>
              <a:t>Nuevo Sistema de Justicia Penal</a:t>
            </a:r>
            <a:endParaRPr lang="es-MX" b="1" i="1" dirty="0">
              <a:solidFill>
                <a:schemeClr val="accent2">
                  <a:lumMod val="75000"/>
                </a:schemeClr>
              </a:solidFill>
            </a:endParaRPr>
          </a:p>
        </p:txBody>
      </p:sp>
      <p:sp>
        <p:nvSpPr>
          <p:cNvPr id="16" name="15 CuadroTexto"/>
          <p:cNvSpPr txBox="1"/>
          <p:nvPr/>
        </p:nvSpPr>
        <p:spPr>
          <a:xfrm>
            <a:off x="457200" y="6110674"/>
            <a:ext cx="2333628" cy="276999"/>
          </a:xfrm>
          <a:prstGeom prst="rect">
            <a:avLst/>
          </a:prstGeom>
          <a:noFill/>
        </p:spPr>
        <p:txBody>
          <a:bodyPr wrap="square" rtlCol="0">
            <a:spAutoFit/>
          </a:bodyPr>
          <a:lstStyle/>
          <a:p>
            <a:r>
              <a:rPr lang="es-MX" sz="1200" dirty="0" smtClean="0"/>
              <a:t>*Al 31 de julio de 2018</a:t>
            </a:r>
            <a:endParaRPr lang="es-MX" sz="1200" dirty="0"/>
          </a:p>
        </p:txBody>
      </p:sp>
      <p:graphicFrame>
        <p:nvGraphicFramePr>
          <p:cNvPr id="5" name="4 Tabla"/>
          <p:cNvGraphicFramePr>
            <a:graphicFrameLocks noGrp="1"/>
          </p:cNvGraphicFramePr>
          <p:nvPr/>
        </p:nvGraphicFramePr>
        <p:xfrm>
          <a:off x="1371600" y="250952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MX" dirty="0" smtClean="0"/>
                        <a:t>PLAZAS</a:t>
                      </a:r>
                      <a:endParaRPr lang="es-MX" dirty="0"/>
                    </a:p>
                  </a:txBody>
                  <a:tcPr/>
                </a:tc>
                <a:tc>
                  <a:txBody>
                    <a:bodyPr/>
                    <a:lstStyle/>
                    <a:p>
                      <a:pPr algn="ctr"/>
                      <a:r>
                        <a:rPr lang="es-MX" dirty="0" smtClean="0"/>
                        <a:t>IMPORTE</a:t>
                      </a:r>
                      <a:endParaRPr lang="es-MX" dirty="0"/>
                    </a:p>
                  </a:txBody>
                  <a:tcPr/>
                </a:tc>
              </a:tr>
              <a:tr h="370840">
                <a:tc>
                  <a:txBody>
                    <a:bodyPr/>
                    <a:lstStyle/>
                    <a:p>
                      <a:r>
                        <a:rPr lang="es-MX" dirty="0" smtClean="0"/>
                        <a:t>10</a:t>
                      </a:r>
                      <a:r>
                        <a:rPr lang="es-MX" baseline="0" dirty="0" smtClean="0"/>
                        <a:t> JUECES</a:t>
                      </a:r>
                      <a:endParaRPr lang="es-MX" dirty="0"/>
                    </a:p>
                  </a:txBody>
                  <a:tcPr/>
                </a:tc>
                <a:tc>
                  <a:txBody>
                    <a:bodyPr/>
                    <a:lstStyle/>
                    <a:p>
                      <a:pPr algn="r"/>
                      <a:r>
                        <a:rPr lang="es-MX" dirty="0" smtClean="0"/>
                        <a:t>9,578,123</a:t>
                      </a:r>
                      <a:endParaRPr lang="es-MX" dirty="0"/>
                    </a:p>
                  </a:txBody>
                  <a:tcPr/>
                </a:tc>
              </a:tr>
              <a:tr h="370840">
                <a:tc>
                  <a:txBody>
                    <a:bodyPr/>
                    <a:lstStyle/>
                    <a:p>
                      <a:r>
                        <a:rPr lang="es-MX" dirty="0" smtClean="0"/>
                        <a:t>6 ENCARGADOS DE SALA</a:t>
                      </a:r>
                      <a:endParaRPr lang="es-MX" dirty="0"/>
                    </a:p>
                  </a:txBody>
                  <a:tcPr/>
                </a:tc>
                <a:tc>
                  <a:txBody>
                    <a:bodyPr/>
                    <a:lstStyle/>
                    <a:p>
                      <a:pPr algn="r"/>
                      <a:r>
                        <a:rPr lang="es-MX" dirty="0" smtClean="0"/>
                        <a:t>1,279,080</a:t>
                      </a:r>
                      <a:endParaRPr lang="es-MX" dirty="0"/>
                    </a:p>
                  </a:txBody>
                  <a:tcPr/>
                </a:tc>
              </a:tr>
              <a:tr h="370840">
                <a:tc>
                  <a:txBody>
                    <a:bodyPr/>
                    <a:lstStyle/>
                    <a:p>
                      <a:pPr algn="r"/>
                      <a:r>
                        <a:rPr lang="es-MX" dirty="0" smtClean="0"/>
                        <a:t>TOTAL:</a:t>
                      </a:r>
                      <a:endParaRPr lang="es-MX" dirty="0"/>
                    </a:p>
                  </a:txBody>
                  <a:tcPr/>
                </a:tc>
                <a:tc>
                  <a:txBody>
                    <a:bodyPr/>
                    <a:lstStyle/>
                    <a:p>
                      <a:pPr algn="r"/>
                      <a:r>
                        <a:rPr lang="es-MX" dirty="0" smtClean="0"/>
                        <a:t>10,857,203</a:t>
                      </a:r>
                      <a:endParaRPr lang="es-MX"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47700"/>
            <a:ext cx="7886700" cy="581025"/>
          </a:xfrm>
        </p:spPr>
        <p:txBody>
          <a:bodyPr/>
          <a:lstStyle/>
          <a:p>
            <a:r>
              <a:rPr lang="es-MX" b="1" i="1" dirty="0" smtClean="0">
                <a:solidFill>
                  <a:schemeClr val="accent2">
                    <a:lumMod val="75000"/>
                  </a:schemeClr>
                </a:solidFill>
              </a:rPr>
              <a:t>Juzgados Familiares</a:t>
            </a:r>
            <a:endParaRPr lang="es-MX" b="1" i="1" dirty="0">
              <a:solidFill>
                <a:schemeClr val="accent2">
                  <a:lumMod val="75000"/>
                </a:schemeClr>
              </a:solidFill>
            </a:endParaRPr>
          </a:p>
        </p:txBody>
      </p:sp>
      <p:sp>
        <p:nvSpPr>
          <p:cNvPr id="16" name="15 CuadroTexto"/>
          <p:cNvSpPr txBox="1"/>
          <p:nvPr/>
        </p:nvSpPr>
        <p:spPr>
          <a:xfrm>
            <a:off x="457200" y="6110674"/>
            <a:ext cx="2333628" cy="276999"/>
          </a:xfrm>
          <a:prstGeom prst="rect">
            <a:avLst/>
          </a:prstGeom>
          <a:noFill/>
        </p:spPr>
        <p:txBody>
          <a:bodyPr wrap="square" rtlCol="0">
            <a:spAutoFit/>
          </a:bodyPr>
          <a:lstStyle/>
          <a:p>
            <a:r>
              <a:rPr lang="es-MX" sz="1200" dirty="0" smtClean="0"/>
              <a:t>*Al 31 de julio de 2018</a:t>
            </a:r>
            <a:endParaRPr lang="es-MX" sz="1200" dirty="0"/>
          </a:p>
        </p:txBody>
      </p:sp>
      <p:sp>
        <p:nvSpPr>
          <p:cNvPr id="9" name="8 CuadroTexto"/>
          <p:cNvSpPr txBox="1"/>
          <p:nvPr/>
        </p:nvSpPr>
        <p:spPr>
          <a:xfrm>
            <a:off x="1152525" y="1838325"/>
            <a:ext cx="6543675" cy="3416320"/>
          </a:xfrm>
          <a:prstGeom prst="rect">
            <a:avLst/>
          </a:prstGeom>
          <a:noFill/>
        </p:spPr>
        <p:txBody>
          <a:bodyPr wrap="square" rtlCol="0">
            <a:spAutoFit/>
          </a:bodyPr>
          <a:lstStyle/>
          <a:p>
            <a:pPr algn="just"/>
            <a:r>
              <a:rPr lang="es-MX" dirty="0" smtClean="0"/>
              <a:t>Fortalecer el desempeño de </a:t>
            </a:r>
            <a:r>
              <a:rPr lang="es-MX" dirty="0" err="1" smtClean="0"/>
              <a:t>Juszgados</a:t>
            </a:r>
            <a:r>
              <a:rPr lang="es-MX" dirty="0" smtClean="0"/>
              <a:t> Familiares en los partidos judiciales de Mexicali y Tijuana, con la creación de nuevos juzgados, que respondan con una mayor cobertura en la atención de los asuntos de esa materia.</a:t>
            </a:r>
          </a:p>
          <a:p>
            <a:pPr algn="just"/>
            <a:r>
              <a:rPr lang="es-MX" dirty="0" smtClean="0"/>
              <a:t>En atención a la creciente demanda de los asuntos radicados anualmente, esto como consecuencia de la dinámica poblacional y los conflictos del orden familiar, divorcios, adopciones, entre otros que se presentan en ambos municipios.</a:t>
            </a:r>
          </a:p>
          <a:p>
            <a:pPr algn="just"/>
            <a:r>
              <a:rPr lang="es-MX" dirty="0" smtClean="0"/>
              <a:t>Es por eso que se requiere de un proyecto que fortalezca la atención de la familias que acuden a la Institución por auxilio judicial, lo que implica, que se logre el objetivo de crecer en el número de juzgados en materia familiar. </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47700"/>
            <a:ext cx="7886700" cy="581025"/>
          </a:xfrm>
        </p:spPr>
        <p:txBody>
          <a:bodyPr/>
          <a:lstStyle/>
          <a:p>
            <a:r>
              <a:rPr lang="es-MX" b="1" i="1" dirty="0" smtClean="0">
                <a:solidFill>
                  <a:schemeClr val="accent2">
                    <a:lumMod val="75000"/>
                  </a:schemeClr>
                </a:solidFill>
              </a:rPr>
              <a:t>Juzgados Familiares</a:t>
            </a:r>
            <a:endParaRPr lang="es-MX" b="1" i="1" dirty="0">
              <a:solidFill>
                <a:schemeClr val="accent2">
                  <a:lumMod val="75000"/>
                </a:schemeClr>
              </a:solidFill>
            </a:endParaRPr>
          </a:p>
        </p:txBody>
      </p:sp>
      <p:sp>
        <p:nvSpPr>
          <p:cNvPr id="16" name="15 CuadroTexto"/>
          <p:cNvSpPr txBox="1"/>
          <p:nvPr/>
        </p:nvSpPr>
        <p:spPr>
          <a:xfrm>
            <a:off x="457200" y="6110674"/>
            <a:ext cx="2333628" cy="276999"/>
          </a:xfrm>
          <a:prstGeom prst="rect">
            <a:avLst/>
          </a:prstGeom>
          <a:noFill/>
        </p:spPr>
        <p:txBody>
          <a:bodyPr wrap="square" rtlCol="0">
            <a:spAutoFit/>
          </a:bodyPr>
          <a:lstStyle/>
          <a:p>
            <a:r>
              <a:rPr lang="es-MX" sz="1200" dirty="0" smtClean="0"/>
              <a:t>*Al 31 de julio de 2018</a:t>
            </a:r>
            <a:endParaRPr lang="es-MX" sz="1200" dirty="0"/>
          </a:p>
        </p:txBody>
      </p:sp>
      <p:graphicFrame>
        <p:nvGraphicFramePr>
          <p:cNvPr id="5" name="4 Tabla"/>
          <p:cNvGraphicFramePr>
            <a:graphicFrameLocks noGrp="1"/>
          </p:cNvGraphicFramePr>
          <p:nvPr/>
        </p:nvGraphicFramePr>
        <p:xfrm>
          <a:off x="1371600" y="2509520"/>
          <a:ext cx="6096000" cy="20218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MX" dirty="0" smtClean="0"/>
                        <a:t>PLAZAS</a:t>
                      </a:r>
                      <a:endParaRPr lang="es-MX" dirty="0"/>
                    </a:p>
                  </a:txBody>
                  <a:tcPr/>
                </a:tc>
                <a:tc>
                  <a:txBody>
                    <a:bodyPr/>
                    <a:lstStyle/>
                    <a:p>
                      <a:pPr algn="ctr"/>
                      <a:r>
                        <a:rPr lang="es-MX" dirty="0" smtClean="0"/>
                        <a:t>IMPORTE</a:t>
                      </a:r>
                      <a:endParaRPr lang="es-MX" dirty="0"/>
                    </a:p>
                  </a:txBody>
                  <a:tcPr/>
                </a:tc>
              </a:tr>
              <a:tr h="370840">
                <a:tc>
                  <a:txBody>
                    <a:bodyPr/>
                    <a:lstStyle/>
                    <a:p>
                      <a:r>
                        <a:rPr lang="es-MX" dirty="0" smtClean="0"/>
                        <a:t>2</a:t>
                      </a:r>
                      <a:r>
                        <a:rPr lang="es-MX" baseline="0" dirty="0" smtClean="0"/>
                        <a:t> JUECES/2 SRIOS. DE ACUERDOS</a:t>
                      </a:r>
                      <a:endParaRPr lang="es-MX" dirty="0"/>
                    </a:p>
                  </a:txBody>
                  <a:tcPr/>
                </a:tc>
                <a:tc>
                  <a:txBody>
                    <a:bodyPr/>
                    <a:lstStyle/>
                    <a:p>
                      <a:pPr algn="r"/>
                      <a:r>
                        <a:rPr lang="es-MX" dirty="0" smtClean="0"/>
                        <a:t>2,858,890</a:t>
                      </a:r>
                      <a:endParaRPr lang="es-MX" dirty="0"/>
                    </a:p>
                  </a:txBody>
                  <a:tcPr/>
                </a:tc>
              </a:tr>
              <a:tr h="370840">
                <a:tc>
                  <a:txBody>
                    <a:bodyPr/>
                    <a:lstStyle/>
                    <a:p>
                      <a:r>
                        <a:rPr lang="es-MX" dirty="0" smtClean="0"/>
                        <a:t>2 NUEVOS JUZGADOS</a:t>
                      </a:r>
                      <a:r>
                        <a:rPr lang="es-MX" baseline="0" dirty="0" smtClean="0"/>
                        <a:t> FAMILIARES</a:t>
                      </a:r>
                      <a:endParaRPr lang="es-MX" dirty="0"/>
                    </a:p>
                  </a:txBody>
                  <a:tcPr/>
                </a:tc>
                <a:tc>
                  <a:txBody>
                    <a:bodyPr/>
                    <a:lstStyle/>
                    <a:p>
                      <a:pPr algn="r"/>
                      <a:r>
                        <a:rPr lang="es-MX" dirty="0" smtClean="0"/>
                        <a:t>11,076,890</a:t>
                      </a:r>
                      <a:endParaRPr lang="es-MX" dirty="0"/>
                    </a:p>
                  </a:txBody>
                  <a:tcPr/>
                </a:tc>
              </a:tr>
              <a:tr h="370840">
                <a:tc>
                  <a:txBody>
                    <a:bodyPr/>
                    <a:lstStyle/>
                    <a:p>
                      <a:pPr algn="r"/>
                      <a:r>
                        <a:rPr lang="es-MX" b="1" dirty="0" smtClean="0"/>
                        <a:t>TOTAL:</a:t>
                      </a:r>
                      <a:endParaRPr lang="es-MX" b="1" dirty="0"/>
                    </a:p>
                  </a:txBody>
                  <a:tcPr/>
                </a:tc>
                <a:tc>
                  <a:txBody>
                    <a:bodyPr/>
                    <a:lstStyle/>
                    <a:p>
                      <a:pPr algn="r"/>
                      <a:r>
                        <a:rPr lang="es-MX" b="1" dirty="0" smtClean="0"/>
                        <a:t>13,935,780</a:t>
                      </a:r>
                      <a:endParaRPr lang="es-MX" b="1"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2997</TotalTime>
  <Words>370</Words>
  <Application>Microsoft Office PowerPoint</Application>
  <PresentationFormat>Presentación en pantalla (4:3)</PresentationFormat>
  <Paragraphs>34</Paragraphs>
  <Slides>6</Slides>
  <Notes>0</Notes>
  <HiddenSlides>0</HiddenSlides>
  <MMClips>0</MMClips>
  <ScaleCrop>false</ScaleCrop>
  <HeadingPairs>
    <vt:vector size="4" baseType="variant">
      <vt:variant>
        <vt:lpstr>Tema</vt:lpstr>
      </vt:variant>
      <vt:variant>
        <vt:i4>2</vt:i4>
      </vt:variant>
      <vt:variant>
        <vt:lpstr>Títulos de diapositiva</vt:lpstr>
      </vt:variant>
      <vt:variant>
        <vt:i4>6</vt:i4>
      </vt:variant>
    </vt:vector>
  </HeadingPairs>
  <TitlesOfParts>
    <vt:vector size="8" baseType="lpstr">
      <vt:lpstr>Office Theme</vt:lpstr>
      <vt:lpstr>Custom Design</vt:lpstr>
      <vt:lpstr>Diapositiva 1</vt:lpstr>
      <vt:lpstr>Diapositiva 2</vt:lpstr>
      <vt:lpstr>Nuevo Sistema de Justicia Penal</vt:lpstr>
      <vt:lpstr>Nuevo Sistema de Justicia Penal</vt:lpstr>
      <vt:lpstr>Juzgados Familiares</vt:lpstr>
      <vt:lpstr>Juzgados Familiares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margarita.uribe</cp:lastModifiedBy>
  <cp:revision>1502</cp:revision>
  <dcterms:created xsi:type="dcterms:W3CDTF">2017-12-05T22:19:32Z</dcterms:created>
  <dcterms:modified xsi:type="dcterms:W3CDTF">2018-11-22T21:36:21Z</dcterms:modified>
</cp:coreProperties>
</file>